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76" r:id="rId14"/>
    <p:sldId id="277" r:id="rId15"/>
    <p:sldId id="278" r:id="rId16"/>
    <p:sldId id="280" r:id="rId17"/>
    <p:sldId id="281" r:id="rId18"/>
    <p:sldId id="287" r:id="rId19"/>
    <p:sldId id="288" r:id="rId20"/>
    <p:sldId id="289" r:id="rId21"/>
    <p:sldId id="295" r:id="rId22"/>
    <p:sldId id="296" r:id="rId23"/>
    <p:sldId id="297" r:id="rId24"/>
    <p:sldId id="29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gul Nijasgulova" userId="f2183591-a221-4c63-aa9e-288926797bb6" providerId="ADAL" clId="{ECDC5191-FA97-4C95-86B7-A7B6446D86EF}"/>
    <pc:docChg chg="delSld modSld">
      <pc:chgData name="Aigul Nijasgulova" userId="f2183591-a221-4c63-aa9e-288926797bb6" providerId="ADAL" clId="{ECDC5191-FA97-4C95-86B7-A7B6446D86EF}" dt="2026-04-15T05:18:04.021" v="26" actId="47"/>
      <pc:docMkLst>
        <pc:docMk/>
      </pc:docMkLst>
      <pc:sldChg chg="modSp mod">
        <pc:chgData name="Aigul Nijasgulova" userId="f2183591-a221-4c63-aa9e-288926797bb6" providerId="ADAL" clId="{ECDC5191-FA97-4C95-86B7-A7B6446D86EF}" dt="2026-04-15T05:16:27.203" v="24" actId="20577"/>
        <pc:sldMkLst>
          <pc:docMk/>
          <pc:sldMk cId="3915876357" sldId="256"/>
        </pc:sldMkLst>
        <pc:spChg chg="mod">
          <ac:chgData name="Aigul Nijasgulova" userId="f2183591-a221-4c63-aa9e-288926797bb6" providerId="ADAL" clId="{ECDC5191-FA97-4C95-86B7-A7B6446D86EF}" dt="2026-04-15T05:16:27.203" v="24" actId="20577"/>
          <ac:spMkLst>
            <pc:docMk/>
            <pc:sldMk cId="3915876357" sldId="256"/>
            <ac:spMk id="2" creationId="{FB2F0C7F-0869-4B8A-A0FE-C752B451D0FD}"/>
          </ac:spMkLst>
        </pc:spChg>
      </pc:sldChg>
      <pc:sldChg chg="modSp del mod">
        <pc:chgData name="Aigul Nijasgulova" userId="f2183591-a221-4c63-aa9e-288926797bb6" providerId="ADAL" clId="{ECDC5191-FA97-4C95-86B7-A7B6446D86EF}" dt="2026-04-15T05:16:54.010" v="25" actId="47"/>
        <pc:sldMkLst>
          <pc:docMk/>
          <pc:sldMk cId="485157050" sldId="257"/>
        </pc:sldMkLst>
        <pc:spChg chg="mod">
          <ac:chgData name="Aigul Nijasgulova" userId="f2183591-a221-4c63-aa9e-288926797bb6" providerId="ADAL" clId="{ECDC5191-FA97-4C95-86B7-A7B6446D86EF}" dt="2026-04-15T04:57:29.658" v="1" actId="20577"/>
          <ac:spMkLst>
            <pc:docMk/>
            <pc:sldMk cId="485157050" sldId="257"/>
            <ac:spMk id="3" creationId="{22A90EF6-00B8-4A5B-8774-05C5D659752C}"/>
          </ac:spMkLst>
        </pc:spChg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3634237017" sldId="258"/>
        </pc:sldMkLst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1956435121" sldId="259"/>
        </pc:sldMkLst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2577199540" sldId="260"/>
        </pc:sldMkLst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1192842081" sldId="261"/>
        </pc:sldMkLst>
      </pc:sldChg>
      <pc:sldChg chg="del">
        <pc:chgData name="Aigul Nijasgulova" userId="f2183591-a221-4c63-aa9e-288926797bb6" providerId="ADAL" clId="{ECDC5191-FA97-4C95-86B7-A7B6446D86EF}" dt="2026-04-15T05:18:04.021" v="26" actId="47"/>
        <pc:sldMkLst>
          <pc:docMk/>
          <pc:sldMk cId="1067678884" sldId="269"/>
        </pc:sldMkLst>
      </pc:sldChg>
      <pc:sldChg chg="del">
        <pc:chgData name="Aigul Nijasgulova" userId="f2183591-a221-4c63-aa9e-288926797bb6" providerId="ADAL" clId="{ECDC5191-FA97-4C95-86B7-A7B6446D86EF}" dt="2026-04-15T05:18:04.021" v="26" actId="47"/>
        <pc:sldMkLst>
          <pc:docMk/>
          <pc:sldMk cId="3608895655" sldId="270"/>
        </pc:sldMkLst>
      </pc:sldChg>
      <pc:sldChg chg="del">
        <pc:chgData name="Aigul Nijasgulova" userId="f2183591-a221-4c63-aa9e-288926797bb6" providerId="ADAL" clId="{ECDC5191-FA97-4C95-86B7-A7B6446D86EF}" dt="2026-04-15T05:18:04.021" v="26" actId="47"/>
        <pc:sldMkLst>
          <pc:docMk/>
          <pc:sldMk cId="2334791051" sldId="271"/>
        </pc:sldMkLst>
      </pc:sldChg>
      <pc:sldChg chg="del">
        <pc:chgData name="Aigul Nijasgulova" userId="f2183591-a221-4c63-aa9e-288926797bb6" providerId="ADAL" clId="{ECDC5191-FA97-4C95-86B7-A7B6446D86EF}" dt="2026-04-15T05:18:04.021" v="26" actId="47"/>
        <pc:sldMkLst>
          <pc:docMk/>
          <pc:sldMk cId="712831680" sldId="272"/>
        </pc:sldMkLst>
      </pc:sldChg>
      <pc:sldChg chg="del">
        <pc:chgData name="Aigul Nijasgulova" userId="f2183591-a221-4c63-aa9e-288926797bb6" providerId="ADAL" clId="{ECDC5191-FA97-4C95-86B7-A7B6446D86EF}" dt="2026-04-15T05:18:04.021" v="26" actId="47"/>
        <pc:sldMkLst>
          <pc:docMk/>
          <pc:sldMk cId="349644967" sldId="273"/>
        </pc:sldMkLst>
      </pc:sldChg>
      <pc:sldChg chg="del">
        <pc:chgData name="Aigul Nijasgulova" userId="f2183591-a221-4c63-aa9e-288926797bb6" providerId="ADAL" clId="{ECDC5191-FA97-4C95-86B7-A7B6446D86EF}" dt="2026-04-15T05:18:04.021" v="26" actId="47"/>
        <pc:sldMkLst>
          <pc:docMk/>
          <pc:sldMk cId="3962661015" sldId="274"/>
        </pc:sldMkLst>
      </pc:sldChg>
      <pc:sldChg chg="del">
        <pc:chgData name="Aigul Nijasgulova" userId="f2183591-a221-4c63-aa9e-288926797bb6" providerId="ADAL" clId="{ECDC5191-FA97-4C95-86B7-A7B6446D86EF}" dt="2026-04-15T05:18:04.021" v="26" actId="47"/>
        <pc:sldMkLst>
          <pc:docMk/>
          <pc:sldMk cId="190481349" sldId="279"/>
        </pc:sldMkLst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1306948634" sldId="282"/>
        </pc:sldMkLst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2757628369" sldId="283"/>
        </pc:sldMkLst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833103284" sldId="284"/>
        </pc:sldMkLst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1741998366" sldId="285"/>
        </pc:sldMkLst>
      </pc:sldChg>
      <pc:sldChg chg="del">
        <pc:chgData name="Aigul Nijasgulova" userId="f2183591-a221-4c63-aa9e-288926797bb6" providerId="ADAL" clId="{ECDC5191-FA97-4C95-86B7-A7B6446D86EF}" dt="2026-04-15T05:16:54.010" v="25" actId="47"/>
        <pc:sldMkLst>
          <pc:docMk/>
          <pc:sldMk cId="3548225736" sldId="286"/>
        </pc:sldMkLst>
      </pc:sldChg>
      <pc:sldChg chg="del">
        <pc:chgData name="Aigul Nijasgulova" userId="f2183591-a221-4c63-aa9e-288926797bb6" providerId="ADAL" clId="{ECDC5191-FA97-4C95-86B7-A7B6446D86EF}" dt="2026-04-15T04:59:41.309" v="2" actId="2696"/>
        <pc:sldMkLst>
          <pc:docMk/>
          <pc:sldMk cId="3558716078" sldId="290"/>
        </pc:sldMkLst>
      </pc:sldChg>
      <pc:sldChg chg="del">
        <pc:chgData name="Aigul Nijasgulova" userId="f2183591-a221-4c63-aa9e-288926797bb6" providerId="ADAL" clId="{ECDC5191-FA97-4C95-86B7-A7B6446D86EF}" dt="2026-04-15T04:59:52.281" v="3" actId="2696"/>
        <pc:sldMkLst>
          <pc:docMk/>
          <pc:sldMk cId="3229232668" sldId="291"/>
        </pc:sldMkLst>
      </pc:sldChg>
      <pc:sldChg chg="del">
        <pc:chgData name="Aigul Nijasgulova" userId="f2183591-a221-4c63-aa9e-288926797bb6" providerId="ADAL" clId="{ECDC5191-FA97-4C95-86B7-A7B6446D86EF}" dt="2026-04-15T04:59:56.225" v="4" actId="2696"/>
        <pc:sldMkLst>
          <pc:docMk/>
          <pc:sldMk cId="2457861456" sldId="292"/>
        </pc:sldMkLst>
      </pc:sldChg>
      <pc:sldChg chg="del">
        <pc:chgData name="Aigul Nijasgulova" userId="f2183591-a221-4c63-aa9e-288926797bb6" providerId="ADAL" clId="{ECDC5191-FA97-4C95-86B7-A7B6446D86EF}" dt="2026-04-15T05:00:02.624" v="5" actId="2696"/>
        <pc:sldMkLst>
          <pc:docMk/>
          <pc:sldMk cId="1500783398" sldId="293"/>
        </pc:sldMkLst>
      </pc:sldChg>
      <pc:sldChg chg="del">
        <pc:chgData name="Aigul Nijasgulova" userId="f2183591-a221-4c63-aa9e-288926797bb6" providerId="ADAL" clId="{ECDC5191-FA97-4C95-86B7-A7B6446D86EF}" dt="2026-04-15T05:00:09.532" v="6" actId="2696"/>
        <pc:sldMkLst>
          <pc:docMk/>
          <pc:sldMk cId="2718904564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F0C7F-0869-4B8A-A0FE-C752B451D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Продвижение бренда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6E9AA8-DC84-4376-95C2-6F5979E18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Современные технологии </a:t>
            </a:r>
            <a:r>
              <a:rPr lang="en-US" dirty="0"/>
              <a:t>PR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87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0211C-A4F4-4EA0-9790-FF3DC5AB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этап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3853D-D11D-478B-A1EB-535B595A2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продвижение – характеризуется активной работой с </a:t>
            </a:r>
          </a:p>
          <a:p>
            <a:r>
              <a:rPr lang="ru-RU" dirty="0"/>
              <a:t>целевой аудиторией. Работа с целевыми группами входит в сегмент имплементации стратегии маркетинговой коммуникации и включает:</a:t>
            </a:r>
          </a:p>
          <a:p>
            <a:pPr marL="0" indent="0">
              <a:buNone/>
            </a:pPr>
            <a:r>
              <a:rPr lang="ru-RU" dirty="0"/>
              <a:t> 1) параметры информационного воздействия;</a:t>
            </a:r>
          </a:p>
          <a:p>
            <a:pPr marL="0" indent="0">
              <a:buNone/>
            </a:pPr>
            <a:r>
              <a:rPr lang="ru-RU" dirty="0"/>
              <a:t> 2) выбор методов коммуникации; </a:t>
            </a:r>
          </a:p>
          <a:p>
            <a:pPr marL="0" indent="0">
              <a:buNone/>
            </a:pPr>
            <a:r>
              <a:rPr lang="ru-RU" dirty="0"/>
              <a:t>3) выбор информационных каналов.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0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1DC97-4E0A-4DD3-9052-37DBE250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EC614-C0F8-4539-9FB1-3B007DF0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три основные группы:</a:t>
            </a:r>
          </a:p>
          <a:p>
            <a:pPr marL="0" indent="0">
              <a:buNone/>
            </a:pPr>
            <a:r>
              <a:rPr lang="ru-RU" dirty="0"/>
              <a:t>1) локальное сообщество (взаимодействие реализуется через</a:t>
            </a:r>
          </a:p>
          <a:p>
            <a:pPr marL="0" indent="0">
              <a:buNone/>
            </a:pPr>
            <a:r>
              <a:rPr lang="ru-RU" dirty="0"/>
              <a:t>волонтерскую деятельность, НКО-ресурс, стимулирование лидерства);</a:t>
            </a:r>
          </a:p>
          <a:p>
            <a:pPr marL="0" indent="0">
              <a:buNone/>
            </a:pPr>
            <a:r>
              <a:rPr lang="ru-RU" dirty="0"/>
              <a:t>2) бизнес-корпорации (сотрудничество происходит через фандрайзинг, </a:t>
            </a:r>
          </a:p>
          <a:p>
            <a:pPr marL="0" indent="0">
              <a:buNone/>
            </a:pPr>
            <a:r>
              <a:rPr lang="ru-RU" dirty="0"/>
              <a:t>механизмы государственно-частного партнерства, синдицированное </a:t>
            </a:r>
          </a:p>
          <a:p>
            <a:pPr marL="0" indent="0">
              <a:buNone/>
            </a:pPr>
            <a:r>
              <a:rPr lang="ru-RU" dirty="0"/>
              <a:t>продвижение);</a:t>
            </a:r>
          </a:p>
          <a:p>
            <a:pPr marL="0" indent="0">
              <a:buNone/>
            </a:pPr>
            <a:r>
              <a:rPr lang="ru-RU" dirty="0"/>
              <a:t>3) органы государственного и муниципального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07373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2C21F-B4A5-44FC-A05C-A3D3749E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«Индекса благосостояния стран» (The Good </a:t>
            </a:r>
            <a:br>
              <a:rPr lang="ru-RU" dirty="0"/>
            </a:br>
            <a:r>
              <a:rPr lang="ru-RU" dirty="0"/>
              <a:t>Country Index)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54501-A68F-469B-8A4E-AB69CB93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категории:</a:t>
            </a:r>
          </a:p>
          <a:p>
            <a:r>
              <a:rPr lang="ru-RU" dirty="0"/>
              <a:t>1) наука и техника;</a:t>
            </a:r>
          </a:p>
          <a:p>
            <a:r>
              <a:rPr lang="ru-RU" dirty="0"/>
              <a:t>2) культура;</a:t>
            </a:r>
          </a:p>
          <a:p>
            <a:r>
              <a:rPr lang="ru-RU" dirty="0"/>
              <a:t>3) безопасность;</a:t>
            </a:r>
          </a:p>
          <a:p>
            <a:r>
              <a:rPr lang="ru-RU" dirty="0"/>
              <a:t>4) глобальная стабильность;</a:t>
            </a:r>
          </a:p>
          <a:p>
            <a:r>
              <a:rPr lang="ru-RU" dirty="0"/>
              <a:t>5) экология и климат;</a:t>
            </a:r>
          </a:p>
          <a:p>
            <a:r>
              <a:rPr lang="ru-RU" dirty="0"/>
              <a:t>6) процветание и равенство;</a:t>
            </a:r>
          </a:p>
          <a:p>
            <a:r>
              <a:rPr lang="ru-RU" dirty="0"/>
              <a:t>7) здоровье и благополучие</a:t>
            </a:r>
          </a:p>
        </p:txBody>
      </p:sp>
    </p:spTree>
    <p:extLst>
      <p:ext uri="{BB962C8B-B14F-4D97-AF65-F5344CB8AC3E}">
        <p14:creationId xmlns:p14="http://schemas.microsoft.com/office/powerpoint/2010/main" val="230205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FECCA-9396-4DBC-ABDA-06498D10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Методология бренда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17296-0319-4501-B66C-933E134B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Методология рейтинга выстраивается на основе 6 индикаторов, по </a:t>
            </a:r>
          </a:p>
          <a:p>
            <a:pPr marL="0" indent="0">
              <a:buNone/>
            </a:pPr>
            <a:r>
              <a:rPr lang="ru-RU" dirty="0"/>
              <a:t>которым оценивается восприятие жителями различных стран брендов </a:t>
            </a:r>
          </a:p>
          <a:p>
            <a:pPr marL="0" indent="0">
              <a:buNone/>
            </a:pPr>
            <a:r>
              <a:rPr lang="ru-RU" dirty="0"/>
              <a:t>крупнейших городов мира: 1) впечатления о городе; 2) люди (их </a:t>
            </a:r>
          </a:p>
          <a:p>
            <a:pPr marL="0" indent="0">
              <a:buNone/>
            </a:pPr>
            <a:r>
              <a:rPr lang="ru-RU" dirty="0"/>
              <a:t>доброжелательность, приветливость); 3) расположение города, геоклиматические условия; 4) инфраструктура (удобство, качество работы </a:t>
            </a:r>
          </a:p>
          <a:p>
            <a:pPr marL="0" indent="0">
              <a:buNone/>
            </a:pPr>
            <a:r>
              <a:rPr lang="ru-RU" dirty="0"/>
              <a:t>административных учреждений); 5) ритм жизни (условия для отдыха и </a:t>
            </a:r>
          </a:p>
          <a:p>
            <a:pPr marL="0" indent="0">
              <a:buNone/>
            </a:pPr>
            <a:r>
              <a:rPr lang="ru-RU" dirty="0"/>
              <a:t>туризма, наличие мест для проведения досуга, креативные пространства); 6) </a:t>
            </a:r>
          </a:p>
          <a:p>
            <a:pPr marL="0" indent="0">
              <a:buNone/>
            </a:pPr>
            <a:r>
              <a:rPr lang="ru-RU" dirty="0"/>
              <a:t>внутренний потенциал (экономические, образовательные возможности </a:t>
            </a:r>
          </a:p>
          <a:p>
            <a:pPr marL="0" indent="0">
              <a:buNone/>
            </a:pPr>
            <a:r>
              <a:rPr lang="ru-RU" dirty="0"/>
              <a:t>города, поиск работы, видение бизнеса)</a:t>
            </a:r>
          </a:p>
        </p:txBody>
      </p:sp>
    </p:spTree>
    <p:extLst>
      <p:ext uri="{BB962C8B-B14F-4D97-AF65-F5344CB8AC3E}">
        <p14:creationId xmlns:p14="http://schemas.microsoft.com/office/powerpoint/2010/main" val="202415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836D-E73C-4247-81E5-AB6A74F2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 компонента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6EC14-8C5B-4408-83A5-8ACEB7A1C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деловая репутация территории;</a:t>
            </a:r>
          </a:p>
          <a:p>
            <a:r>
              <a:rPr lang="ru-RU" dirty="0"/>
              <a:t>количество федеральных и иностранных компаний, привлеченных на территорию; </a:t>
            </a:r>
          </a:p>
          <a:p>
            <a:r>
              <a:rPr lang="ru-RU" dirty="0"/>
              <a:t>федеральные инвестиционные программы, реализуемые на территории;</a:t>
            </a:r>
          </a:p>
          <a:p>
            <a:r>
              <a:rPr lang="ru-RU" dirty="0"/>
              <a:t>институционализированные инструменты повышения  привлекательности инвестиций.</a:t>
            </a:r>
          </a:p>
        </p:txBody>
      </p:sp>
    </p:spTree>
    <p:extLst>
      <p:ext uri="{BB962C8B-B14F-4D97-AF65-F5344CB8AC3E}">
        <p14:creationId xmlns:p14="http://schemas.microsoft.com/office/powerpoint/2010/main" val="422220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79CB2-7D3B-4DD1-8877-FA14C486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Социокультурная компонента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BE970-3D6F-455D-A17C-5D05002E3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обеспечение высокого качества жизни населения и привлекательной </a:t>
            </a:r>
          </a:p>
          <a:p>
            <a:pPr marL="0" indent="0">
              <a:buNone/>
            </a:pPr>
            <a:r>
              <a:rPr lang="ru-RU" dirty="0"/>
              <a:t>культурно-символической репутации территории; рост уровня гостеприимства горожан;</a:t>
            </a:r>
          </a:p>
          <a:p>
            <a:r>
              <a:rPr lang="ru-RU" dirty="0"/>
              <a:t>-систему базовых ценностей, транслируемых в коммуникационном </a:t>
            </a:r>
          </a:p>
          <a:p>
            <a:r>
              <a:rPr lang="ru-RU" dirty="0"/>
              <a:t>пространстве территории; повышение уровня креативного капитала, выраженного в уникальных </a:t>
            </a:r>
          </a:p>
          <a:p>
            <a:r>
              <a:rPr lang="ru-RU" dirty="0"/>
              <a:t>бизнес и гражданских инициативах</a:t>
            </a:r>
          </a:p>
        </p:txBody>
      </p:sp>
    </p:spTree>
    <p:extLst>
      <p:ext uri="{BB962C8B-B14F-4D97-AF65-F5344CB8AC3E}">
        <p14:creationId xmlns:p14="http://schemas.microsoft.com/office/powerpoint/2010/main" val="346497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6BFF6-E1EE-400A-A695-D18BC959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 приоритетных направлений: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15F2D7-8F65-4BAA-82D4-39D2B6FB0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Мобильный город;</a:t>
            </a:r>
          </a:p>
          <a:p>
            <a:r>
              <a:rPr lang="ru-RU" dirty="0"/>
              <a:t>2. Комфортная городская среда;</a:t>
            </a:r>
          </a:p>
          <a:p>
            <a:r>
              <a:rPr lang="ru-RU" dirty="0"/>
              <a:t>3. Здоровый город;</a:t>
            </a:r>
          </a:p>
          <a:p>
            <a:r>
              <a:rPr lang="ru-RU" dirty="0"/>
              <a:t>4. Образованный город;</a:t>
            </a:r>
          </a:p>
          <a:p>
            <a:r>
              <a:rPr lang="ru-RU" dirty="0"/>
              <a:t>5. Социально-защищенный город;</a:t>
            </a:r>
          </a:p>
          <a:p>
            <a:r>
              <a:rPr lang="ru-RU" dirty="0"/>
              <a:t>6. Новая экономика Москвы;</a:t>
            </a:r>
          </a:p>
          <a:p>
            <a:r>
              <a:rPr lang="ru-RU" dirty="0"/>
              <a:t>7. Открытая Москва.</a:t>
            </a:r>
          </a:p>
        </p:txBody>
      </p:sp>
    </p:spTree>
    <p:extLst>
      <p:ext uri="{BB962C8B-B14F-4D97-AF65-F5344CB8AC3E}">
        <p14:creationId xmlns:p14="http://schemas.microsoft.com/office/powerpoint/2010/main" val="281934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B90AB-A47C-4F42-885C-C56238E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695EA-A5E0-49BD-9E4C-7B4FC962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6" y="1834166"/>
            <a:ext cx="10629899" cy="46156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1создание современной пешеходной зоны в центре города;</a:t>
            </a:r>
          </a:p>
          <a:p>
            <a:r>
              <a:rPr lang="ru-RU" dirty="0"/>
              <a:t>2. развитие комфортного и доступного общественного транспорта;</a:t>
            </a:r>
          </a:p>
          <a:p>
            <a:r>
              <a:rPr lang="ru-RU" dirty="0"/>
              <a:t>3. улучшение городских и пригородных перевозок, в частности</a:t>
            </a:r>
          </a:p>
          <a:p>
            <a:r>
              <a:rPr lang="ru-RU" dirty="0"/>
              <a:t>организация пассажирского движения на малом кольце Московской железной </a:t>
            </a:r>
          </a:p>
          <a:p>
            <a:r>
              <a:rPr lang="ru-RU" dirty="0"/>
              <a:t>дороги;</a:t>
            </a:r>
          </a:p>
          <a:p>
            <a:r>
              <a:rPr lang="ru-RU" dirty="0"/>
              <a:t>4. увеличение пропускной способности дорожной сети, особенно </a:t>
            </a:r>
          </a:p>
          <a:p>
            <a:r>
              <a:rPr lang="ru-RU" dirty="0"/>
              <a:t>для общественного транспорта;</a:t>
            </a:r>
          </a:p>
          <a:p>
            <a:r>
              <a:rPr lang="ru-RU" dirty="0"/>
              <a:t>5. создание единого парковочного пространства, в том числе места </a:t>
            </a:r>
          </a:p>
          <a:p>
            <a:r>
              <a:rPr lang="ru-RU" dirty="0"/>
              <a:t>для автомобилей во дворах и на улицах, а также перехватывающих парковок </a:t>
            </a:r>
          </a:p>
          <a:p>
            <a:r>
              <a:rPr lang="ru-RU" dirty="0"/>
              <a:t>на крупных транспортных пересадочных узлах;</a:t>
            </a:r>
          </a:p>
          <a:p>
            <a:r>
              <a:rPr lang="ru-RU" dirty="0"/>
              <a:t>6. снижение аварий и травматизма на дорогах;</a:t>
            </a:r>
          </a:p>
          <a:p>
            <a:r>
              <a:rPr lang="ru-RU" dirty="0"/>
              <a:t>7. создание условий для развития велоспорт</a:t>
            </a:r>
          </a:p>
        </p:txBody>
      </p:sp>
    </p:spTree>
    <p:extLst>
      <p:ext uri="{BB962C8B-B14F-4D97-AF65-F5344CB8AC3E}">
        <p14:creationId xmlns:p14="http://schemas.microsoft.com/office/powerpoint/2010/main" val="49038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A0946-8C15-4B60-B983-50BECE8E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674368"/>
            <a:ext cx="11163301" cy="56049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BA4FF-C10C-4CDD-978D-D3954293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A45C3-07AD-42C1-9A69-3913B4CD8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00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B6BAB-5B3F-4187-86AD-FC1978FE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51C094-51EE-4806-BFB1-91865190E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708" y="401416"/>
            <a:ext cx="10764742" cy="60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1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F095C-CA4E-4AB2-BD60-1FEC21C4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Подходы к определению понятия «бренд» российских и зарубежных</a:t>
            </a:r>
            <a:br>
              <a:rPr lang="ru-RU" dirty="0"/>
            </a:br>
            <a:r>
              <a:rPr lang="ru-RU" dirty="0"/>
              <a:t>автора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A48E353-2BA6-435C-A3F4-5A1984AF5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896770"/>
              </p:ext>
            </p:extLst>
          </p:nvPr>
        </p:nvGraphicFramePr>
        <p:xfrm>
          <a:off x="66676" y="557693"/>
          <a:ext cx="1205864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700">
                  <a:extLst>
                    <a:ext uri="{9D8B030D-6E8A-4147-A177-3AD203B41FA5}">
                      <a16:colId xmlns:a16="http://schemas.microsoft.com/office/drawing/2014/main" val="3986590074"/>
                    </a:ext>
                  </a:extLst>
                </a:gridCol>
                <a:gridCol w="4859134">
                  <a:extLst>
                    <a:ext uri="{9D8B030D-6E8A-4147-A177-3AD203B41FA5}">
                      <a16:colId xmlns:a16="http://schemas.microsoft.com/office/drawing/2014/main" val="3094430724"/>
                    </a:ext>
                  </a:extLst>
                </a:gridCol>
                <a:gridCol w="2484153">
                  <a:extLst>
                    <a:ext uri="{9D8B030D-6E8A-4147-A177-3AD203B41FA5}">
                      <a16:colId xmlns:a16="http://schemas.microsoft.com/office/drawing/2014/main" val="3322648900"/>
                    </a:ext>
                  </a:extLst>
                </a:gridCol>
                <a:gridCol w="3014662">
                  <a:extLst>
                    <a:ext uri="{9D8B030D-6E8A-4147-A177-3AD203B41FA5}">
                      <a16:colId xmlns:a16="http://schemas.microsoft.com/office/drawing/2014/main" val="1469351575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ru-RU" dirty="0"/>
                        <a:t>АМА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Бренд – «название, термин, знак, символ, рисунок или их сочетание, предназначенные для идентификации товаров и услуг производителя или группы продавцов и их дифференциации от товаров, или услуг конкурентов».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Д.Огилви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Бренд – «это неосязаемая сумма свойств</a:t>
                      </a:r>
                    </a:p>
                    <a:p>
                      <a:r>
                        <a:rPr lang="ru-RU" sz="1600" dirty="0"/>
                        <a:t>продукта: его имени, упаковки и цены, его истории, </a:t>
                      </a:r>
                    </a:p>
                    <a:p>
                      <a:r>
                        <a:rPr lang="ru-RU" sz="1600" dirty="0"/>
                        <a:t>репутации и способа рекламирован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12505"/>
                  </a:ext>
                </a:extLst>
              </a:tr>
              <a:tr h="570067">
                <a:tc>
                  <a:txBody>
                    <a:bodyPr/>
                    <a:lstStyle/>
                    <a:p>
                      <a:r>
                        <a:rPr lang="ru-RU" dirty="0"/>
                        <a:t>А.Д. Кривоносов, </a:t>
                      </a:r>
                    </a:p>
                    <a:p>
                      <a:r>
                        <a:rPr lang="ru-RU" dirty="0"/>
                        <a:t>О.Г. Филатова, </a:t>
                      </a:r>
                    </a:p>
                    <a:p>
                      <a:r>
                        <a:rPr lang="ru-RU" dirty="0"/>
                        <a:t>М.А. Шишкина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Бренд – «это комплекс представлений</a:t>
                      </a:r>
                    </a:p>
                    <a:p>
                      <a:r>
                        <a:rPr lang="ru-RU" dirty="0"/>
                        <a:t>потребителя о торговой марке, включающей в себя</a:t>
                      </a:r>
                    </a:p>
                    <a:p>
                      <a:r>
                        <a:rPr lang="ru-RU" dirty="0"/>
                        <a:t>набор стереотипов, символов и эмоциональных</a:t>
                      </a:r>
                    </a:p>
                    <a:p>
                      <a:r>
                        <a:rPr lang="ru-RU" dirty="0"/>
                        <a:t>ощущений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А.Н. Чумиков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Бренд – «это графический и смысловой образ</a:t>
                      </a:r>
                    </a:p>
                    <a:p>
                      <a:r>
                        <a:rPr lang="ru-RU" dirty="0"/>
                        <a:t>субъекта, получившего высокую степень</a:t>
                      </a:r>
                    </a:p>
                    <a:p>
                      <a:r>
                        <a:rPr lang="ru-RU" dirty="0"/>
                        <a:t>известности, лояльности и, как следствие, </a:t>
                      </a:r>
                    </a:p>
                    <a:p>
                      <a:r>
                        <a:rPr lang="ru-RU" dirty="0"/>
                        <a:t>эмоционального доверия, не требующего</a:t>
                      </a:r>
                    </a:p>
                    <a:p>
                      <a:r>
                        <a:rPr lang="ru-RU" dirty="0"/>
                        <a:t>рациональной аргументации»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879381"/>
                  </a:ext>
                </a:extLst>
              </a:tr>
              <a:tr h="570067">
                <a:tc>
                  <a:txBody>
                    <a:bodyPr/>
                    <a:lstStyle/>
                    <a:p>
                      <a:r>
                        <a:rPr lang="ru-RU" sz="1600" dirty="0"/>
                        <a:t>Н. Даффи и Д. </a:t>
                      </a:r>
                    </a:p>
                    <a:p>
                      <a:r>
                        <a:rPr lang="ru-RU" sz="1600" dirty="0"/>
                        <a:t>Хупер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Бренд – «это торговая марка (зарегистрированное</a:t>
                      </a:r>
                    </a:p>
                    <a:p>
                      <a:r>
                        <a:rPr lang="ru-RU" sz="1600" dirty="0"/>
                        <a:t>название), имеющая определенную стоимость за</a:t>
                      </a:r>
                    </a:p>
                    <a:p>
                      <a:r>
                        <a:rPr lang="ru-RU" sz="1600" dirty="0"/>
                        <a:t>счет ценности сопутствующего ей имиджа</a:t>
                      </a:r>
                    </a:p>
                    <a:p>
                      <a:r>
                        <a:rPr lang="ru-RU" sz="1600" dirty="0"/>
                        <a:t>(репутации)»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1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42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0F959-446E-4133-9BE5-A708EF85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8203FEA-F1EF-4044-98A9-E75E89C01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454245"/>
            <a:ext cx="9451143" cy="62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06D7C6-F652-4613-9B3D-9CEDA5D5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4" y="509968"/>
            <a:ext cx="11406576" cy="48240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B08FF-8893-4CCC-B7D7-4AC0778B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D6850-6033-4E56-B7EE-7338E171C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E74B6-D58A-40F4-93CB-FD82D0E8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Бренд – ментальная конструкция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D43E3-09D2-424C-B937-4773B4F9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Характеристики:</a:t>
            </a:r>
          </a:p>
          <a:p>
            <a:r>
              <a:rPr lang="ru-RU" i="1" dirty="0"/>
              <a:t>физическим</a:t>
            </a:r>
            <a:r>
              <a:rPr lang="ru-RU" dirty="0"/>
              <a:t>и (выражение бренда посредством визуальных атрибутов), </a:t>
            </a:r>
          </a:p>
          <a:p>
            <a:r>
              <a:rPr lang="ru-RU" dirty="0"/>
              <a:t>•</a:t>
            </a:r>
            <a:r>
              <a:rPr lang="ru-RU" i="1" dirty="0"/>
              <a:t>коммуникационными</a:t>
            </a:r>
            <a:r>
              <a:rPr lang="ru-RU" dirty="0"/>
              <a:t> (сумма ассоциаций, мнений и представлений об объекте, которые формируются в процессе взаимодействия аудитории и бренда), </a:t>
            </a:r>
          </a:p>
          <a:p>
            <a:r>
              <a:rPr lang="ru-RU" dirty="0"/>
              <a:t>•ф</a:t>
            </a:r>
            <a:r>
              <a:rPr lang="ru-RU" i="1" dirty="0"/>
              <a:t>ункциональными</a:t>
            </a:r>
            <a:r>
              <a:rPr lang="ru-RU" dirty="0"/>
              <a:t> (способствует идентификации и дифференциации объекта брендирования)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110809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3E0DC-49DB-4B16-A071-B054DBA1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С. Анхольт в 2002 году</a:t>
            </a:r>
            <a:br>
              <a:rPr lang="ru-RU" dirty="0"/>
            </a:br>
            <a:r>
              <a:rPr lang="ru-RU" dirty="0"/>
              <a:t>«</a:t>
            </a:r>
            <a:r>
              <a:rPr lang="en-US" dirty="0"/>
              <a:t>Place Branding and Public Diplomacy»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68E29-166F-4FE8-B29C-D75E7DE6B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бренд территории как продуктовый бренд; </a:t>
            </a:r>
          </a:p>
          <a:p>
            <a:r>
              <a:rPr lang="ru-RU" dirty="0"/>
              <a:t>2) бренд территории как корпоративный</a:t>
            </a:r>
          </a:p>
          <a:p>
            <a:r>
              <a:rPr lang="ru-RU" dirty="0"/>
              <a:t>бренд ;</a:t>
            </a:r>
          </a:p>
          <a:p>
            <a:r>
              <a:rPr lang="ru-RU" dirty="0"/>
              <a:t>2) территория как личность;</a:t>
            </a:r>
          </a:p>
          <a:p>
            <a:r>
              <a:rPr lang="ru-RU" dirty="0"/>
              <a:t> 4) территория как символ. </a:t>
            </a:r>
          </a:p>
        </p:txBody>
      </p:sp>
    </p:spTree>
    <p:extLst>
      <p:ext uri="{BB962C8B-B14F-4D97-AF65-F5344CB8AC3E}">
        <p14:creationId xmlns:p14="http://schemas.microsoft.com/office/powerpoint/2010/main" val="337880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DBE2A-47CF-42E0-A049-657A2930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Брендинг территорий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1F354-E156-4A24-A269-793208F52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– это особая технология маркетинга мест, важный инструмент в его алгоритме, становящийся основным в условиях ситуации постмодерна и соответствующих ему концепций экономик «событий», «впечатлений», «образов» и «символического обмена»</a:t>
            </a:r>
          </a:p>
          <a:p>
            <a:r>
              <a:rPr lang="ru-RU" dirty="0"/>
              <a:t>Или бренд территории – это «комплекс ассоциаций в сознании потребителей, базирующихся на визуальных, вербальных и поведенческих проявлениях особенностей территории, которые находят свое выражение в целях, коммуникациях, ценностях и общей культуре региональных стейкхолдеров, а также в общем дизайне данной территории»</a:t>
            </a:r>
          </a:p>
        </p:txBody>
      </p:sp>
    </p:spTree>
    <p:extLst>
      <p:ext uri="{BB962C8B-B14F-4D97-AF65-F5344CB8AC3E}">
        <p14:creationId xmlns:p14="http://schemas.microsoft.com/office/powerpoint/2010/main" val="367889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00F9D-144A-46E7-B062-6379D4D8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бренд-личность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B7569-A48E-4534-9219-C6DD312DE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Бренд региона выступает в качестве транслятора ключевых</a:t>
            </a:r>
          </a:p>
          <a:p>
            <a:pPr marL="0" indent="0">
              <a:buNone/>
            </a:pPr>
            <a:r>
              <a:rPr lang="ru-RU" dirty="0"/>
              <a:t>ценностей и идей, выраженных в представлениях, мнениях и ассоциациях аудитории. </a:t>
            </a:r>
          </a:p>
          <a:p>
            <a:pPr marL="0" indent="0">
              <a:buNone/>
            </a:pPr>
            <a:r>
              <a:rPr lang="ru-RU" dirty="0"/>
              <a:t>Большую роль в данном подходе играет процесс формирования</a:t>
            </a:r>
          </a:p>
          <a:p>
            <a:r>
              <a:rPr lang="ru-RU" dirty="0"/>
              <a:t>ком м у н и к а ц и й, ц е л ь ю ко т о р ы х  я в л я е т с я</a:t>
            </a:r>
          </a:p>
          <a:p>
            <a:pPr marL="0" indent="0">
              <a:buNone/>
            </a:pPr>
            <a:r>
              <a:rPr lang="ru-RU" dirty="0"/>
              <a:t> с о з д а н и е п р о ч н ы х психоэмоциональных связей, формирующих целостное восприятие аудиторией территориального бренд</a:t>
            </a:r>
          </a:p>
        </p:txBody>
      </p:sp>
    </p:spTree>
    <p:extLst>
      <p:ext uri="{BB962C8B-B14F-4D97-AF65-F5344CB8AC3E}">
        <p14:creationId xmlns:p14="http://schemas.microsoft.com/office/powerpoint/2010/main" val="355492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F644A-516C-4E54-B084-1861DC8D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«Бренд-символ»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752A-53A9-4B08-B361-30317ECC2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Назначение атрибутов бренда – описать уникальный</a:t>
            </a:r>
          </a:p>
          <a:p>
            <a:pPr marL="0" indent="0">
              <a:buNone/>
            </a:pPr>
            <a:r>
              <a:rPr lang="ru-RU" dirty="0"/>
              <a:t>характер территории. В данном контексте под атрибутами бренда будем подразумевать айдентику. Айдентика представляет собой совокупность визуальных элементов бренда. </a:t>
            </a:r>
          </a:p>
          <a:p>
            <a:r>
              <a:rPr lang="ru-RU" dirty="0"/>
              <a:t>Именно айдентика формирует внешний облик бренда путем визуализации эмоционально-смыслового поля бренда</a:t>
            </a:r>
          </a:p>
          <a:p>
            <a:r>
              <a:rPr lang="ru-RU" dirty="0"/>
              <a:t>это самая краткая, быстрая и вездесущая форма коммуникации</a:t>
            </a:r>
          </a:p>
          <a:p>
            <a:r>
              <a:rPr lang="ru-RU" dirty="0"/>
              <a:t>атрибуты как логотип, слоган, фирменный стиль и его носители, а также руководство по его использованию – брендбук.</a:t>
            </a:r>
          </a:p>
        </p:txBody>
      </p:sp>
    </p:spTree>
    <p:extLst>
      <p:ext uri="{BB962C8B-B14F-4D97-AF65-F5344CB8AC3E}">
        <p14:creationId xmlns:p14="http://schemas.microsoft.com/office/powerpoint/2010/main" val="346468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9550D-0BA1-41BB-A63E-67DE0F9C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Фирменный стиль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AB0F0-4AD6-46A6-B6EA-A52AB1711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разрабатывается качественный фирменный стиль, то он является просто дизайнерским решением, не согласующимся с общей брендинговой концепцией</a:t>
            </a:r>
          </a:p>
          <a:p>
            <a:r>
              <a:rPr lang="ru-RU" b="1" dirty="0"/>
              <a:t>Айдентика </a:t>
            </a:r>
            <a:r>
              <a:rPr lang="ru-RU" dirty="0"/>
              <a:t>для бренда региона – это концентрированная визуализация современного образа территории, позволяющая идентифицировать ее как товаропроизводителя, носителя культурных ценностей, места, в котором развиваются технологии, инфраструктура, транспорт, туризм, спорт</a:t>
            </a:r>
          </a:p>
        </p:txBody>
      </p:sp>
    </p:spTree>
    <p:extLst>
      <p:ext uri="{BB962C8B-B14F-4D97-AF65-F5344CB8AC3E}">
        <p14:creationId xmlns:p14="http://schemas.microsoft.com/office/powerpoint/2010/main" val="334286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08B08-90C5-4FDC-A2AD-F6F2C48E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этап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65BC4-40D9-42AB-8586-112E5556C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это позиционирование. В рамках данного этапа осуществляется объективная оценка стратегических преимуществ и выбор соответствующей стратегии. </a:t>
            </a:r>
          </a:p>
          <a:p>
            <a:r>
              <a:rPr lang="ru-RU" dirty="0"/>
              <a:t>Позиционирование базируется на трех направлениях деятельности: стратегическом планировании, формировании маркетинговой стратегии и маркетинговых исследованиях. Такие методики, как SWOT анализ, STEP (LE) анализ и другие позволяют четко определить </a:t>
            </a:r>
          </a:p>
          <a:p>
            <a:r>
              <a:rPr lang="ru-RU" dirty="0"/>
              <a:t>приоритеты во время имплементации данного этапа, выделить задачи  маркетинга в соответствии со стратегией региона и обнаружить целевую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405601248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A4DB0C07DC154BBF1052CAB66709E4" ma:contentTypeVersion="2" ma:contentTypeDescription="Создание документа." ma:contentTypeScope="" ma:versionID="74b79590033f8953a6ba84b9ce97e86c">
  <xsd:schema xmlns:xsd="http://www.w3.org/2001/XMLSchema" xmlns:xs="http://www.w3.org/2001/XMLSchema" xmlns:p="http://schemas.microsoft.com/office/2006/metadata/properties" xmlns:ns2="34d0646b-43d4-4287-a9ab-281e306b9844" targetNamespace="http://schemas.microsoft.com/office/2006/metadata/properties" ma:root="true" ma:fieldsID="c84f39bd019d8bb6df2ca0aadb8d8230" ns2:_="">
    <xsd:import namespace="34d0646b-43d4-4287-a9ab-281e306b98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0646b-43d4-4287-a9ab-281e306b9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3E6A35-F882-4219-8B88-46D5DD42F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0646b-43d4-4287-a9ab-281e306b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9559E8-FD96-4D69-981F-FBD2208E5B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139AC2-1AA3-43DC-A942-A9724C7DE19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120</TotalTime>
  <Words>1084</Words>
  <Application>Microsoft Office PowerPoint</Application>
  <PresentationFormat>Широкоэкранный</PresentationFormat>
  <Paragraphs>125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Берлин</vt:lpstr>
      <vt:lpstr>Продвижение бренда</vt:lpstr>
      <vt:lpstr>Подходы к определению понятия «бренд» российских и зарубежных автора</vt:lpstr>
      <vt:lpstr>Бренд – ментальная конструкция</vt:lpstr>
      <vt:lpstr> С. Анхольт в 2002 году «Place Branding and Public Diplomacy»</vt:lpstr>
      <vt:lpstr>Брендинг территорий </vt:lpstr>
      <vt:lpstr>Концепция бренд-личность</vt:lpstr>
      <vt:lpstr>Концепция «Бренд-символ»</vt:lpstr>
      <vt:lpstr>Фирменный стиль</vt:lpstr>
      <vt:lpstr>Первый этап </vt:lpstr>
      <vt:lpstr>Второй этап </vt:lpstr>
      <vt:lpstr>Целевая аудитория</vt:lpstr>
      <vt:lpstr>«Индекса благосостояния стран» (The Good  Country Index) </vt:lpstr>
      <vt:lpstr>Методология бренда</vt:lpstr>
      <vt:lpstr>Экономическая  компонента</vt:lpstr>
      <vt:lpstr>Социокультурная компонента</vt:lpstr>
      <vt:lpstr>7 приоритетных направлений: </vt:lpstr>
      <vt:lpstr>Пример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Брендинг территории</dc:title>
  <dc:creator>Галина Мельник</dc:creator>
  <cp:lastModifiedBy>Aigul Nijasgulova</cp:lastModifiedBy>
  <cp:revision>6</cp:revision>
  <dcterms:created xsi:type="dcterms:W3CDTF">2022-03-06T22:20:59Z</dcterms:created>
  <dcterms:modified xsi:type="dcterms:W3CDTF">2026-04-15T05:18:13Z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0x0101004EA4DB0C07DC154BBF1052CAB66709E4</vt:lpwstr>
  </property>
</Properties>
</file>